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  <p:sldMasterId id="2147483672" r:id="rId4"/>
    <p:sldMasterId id="2147483682" r:id="rId5"/>
    <p:sldMasterId id="2147483692" r:id="rId6"/>
    <p:sldMasterId id="2147483702" r:id="rId7"/>
    <p:sldMasterId id="2147483712" r:id="rId8"/>
    <p:sldMasterId id="2147483722" r:id="rId9"/>
    <p:sldMasterId id="2147483732" r:id="rId10"/>
    <p:sldMasterId id="2147483742" r:id="rId11"/>
    <p:sldMasterId id="2147483752" r:id="rId12"/>
    <p:sldMasterId id="2147483762" r:id="rId13"/>
    <p:sldMasterId id="2147483772" r:id="rId14"/>
    <p:sldMasterId id="2147483782" r:id="rId15"/>
    <p:sldMasterId id="2147483792" r:id="rId16"/>
    <p:sldMasterId id="2147483806" r:id="rId17"/>
    <p:sldMasterId id="2147483820" r:id="rId18"/>
    <p:sldMasterId id="2147483834" r:id="rId19"/>
    <p:sldMasterId id="2147483848" r:id="rId20"/>
    <p:sldMasterId id="2147483862" r:id="rId21"/>
    <p:sldMasterId id="2147483876" r:id="rId22"/>
    <p:sldMasterId id="2147483890" r:id="rId23"/>
    <p:sldMasterId id="2147483904" r:id="rId24"/>
    <p:sldMasterId id="2147483918" r:id="rId25"/>
    <p:sldMasterId id="2147483932" r:id="rId26"/>
    <p:sldMasterId id="2147483946" r:id="rId27"/>
    <p:sldMasterId id="2147483960" r:id="rId28"/>
    <p:sldMasterId id="2147483974" r:id="rId29"/>
    <p:sldMasterId id="2147483988" r:id="rId30"/>
    <p:sldMasterId id="2147484002" r:id="rId31"/>
    <p:sldMasterId id="2147484016" r:id="rId32"/>
    <p:sldMasterId id="2147484030" r:id="rId33"/>
    <p:sldMasterId id="2147484044" r:id="rId34"/>
    <p:sldMasterId id="2147484058" r:id="rId35"/>
    <p:sldMasterId id="2147484072" r:id="rId36"/>
    <p:sldMasterId id="2147484086" r:id="rId37"/>
    <p:sldMasterId id="2147484100" r:id="rId38"/>
    <p:sldMasterId id="2147484114" r:id="rId39"/>
    <p:sldMasterId id="2147484128" r:id="rId40"/>
    <p:sldMasterId id="2147484142" r:id="rId41"/>
    <p:sldMasterId id="2147484156" r:id="rId42"/>
    <p:sldMasterId id="2147484170" r:id="rId43"/>
    <p:sldMasterId id="2147484184" r:id="rId44"/>
    <p:sldMasterId id="2147484198" r:id="rId45"/>
    <p:sldMasterId id="2147484212" r:id="rId46"/>
    <p:sldMasterId id="2147484226" r:id="rId47"/>
    <p:sldMasterId id="2147484240" r:id="rId48"/>
  </p:sldMasterIdLst>
  <p:notesMasterIdLst>
    <p:notesMasterId r:id="rId72"/>
  </p:notesMasterIdLst>
  <p:handoutMasterIdLst>
    <p:handoutMasterId r:id="rId73"/>
  </p:handoutMasterIdLst>
  <p:sldIdLst>
    <p:sldId id="289" r:id="rId49"/>
    <p:sldId id="1119" r:id="rId50"/>
    <p:sldId id="1118" r:id="rId51"/>
    <p:sldId id="1117" r:id="rId52"/>
    <p:sldId id="1120" r:id="rId53"/>
    <p:sldId id="1121" r:id="rId54"/>
    <p:sldId id="1122" r:id="rId55"/>
    <p:sldId id="1123" r:id="rId56"/>
    <p:sldId id="1124" r:id="rId57"/>
    <p:sldId id="1125" r:id="rId58"/>
    <p:sldId id="1126" r:id="rId59"/>
    <p:sldId id="1128" r:id="rId60"/>
    <p:sldId id="1130" r:id="rId61"/>
    <p:sldId id="1139" r:id="rId62"/>
    <p:sldId id="1131" r:id="rId63"/>
    <p:sldId id="1132" r:id="rId64"/>
    <p:sldId id="1133" r:id="rId65"/>
    <p:sldId id="1134" r:id="rId66"/>
    <p:sldId id="1135" r:id="rId67"/>
    <p:sldId id="1136" r:id="rId68"/>
    <p:sldId id="1137" r:id="rId69"/>
    <p:sldId id="1138" r:id="rId70"/>
    <p:sldId id="313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A00"/>
    <a:srgbClr val="FFFFFF"/>
    <a:srgbClr val="663300"/>
    <a:srgbClr val="25681A"/>
    <a:srgbClr val="7F6E00"/>
    <a:srgbClr val="996633"/>
    <a:srgbClr val="318B22"/>
    <a:srgbClr val="F5B800"/>
    <a:srgbClr val="F53D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5033" autoAdjust="0"/>
  </p:normalViewPr>
  <p:slideViewPr>
    <p:cSldViewPr snapToGrid="0" snapToObjects="1">
      <p:cViewPr varScale="1">
        <p:scale>
          <a:sx n="111" d="100"/>
          <a:sy n="111" d="100"/>
        </p:scale>
        <p:origin x="7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notesMaster" Target="notesMasters/notesMaster1.xml"/><Relationship Id="rId71" Type="http://schemas.openxmlformats.org/officeDocument/2006/relationships/slide" Target="slides/slide23.xml"/><Relationship Id="rId70" Type="http://schemas.openxmlformats.org/officeDocument/2006/relationships/slide" Target="slides/slide2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21.xml"/><Relationship Id="rId68" Type="http://schemas.openxmlformats.org/officeDocument/2006/relationships/slide" Target="slides/slide20.xml"/><Relationship Id="rId67" Type="http://schemas.openxmlformats.org/officeDocument/2006/relationships/slide" Target="slides/slide19.xml"/><Relationship Id="rId66" Type="http://schemas.openxmlformats.org/officeDocument/2006/relationships/slide" Target="slides/slide18.xml"/><Relationship Id="rId65" Type="http://schemas.openxmlformats.org/officeDocument/2006/relationships/slide" Target="slides/slide17.xml"/><Relationship Id="rId64" Type="http://schemas.openxmlformats.org/officeDocument/2006/relationships/slide" Target="slides/slide16.xml"/><Relationship Id="rId63" Type="http://schemas.openxmlformats.org/officeDocument/2006/relationships/slide" Target="slides/slide15.xml"/><Relationship Id="rId62" Type="http://schemas.openxmlformats.org/officeDocument/2006/relationships/slide" Target="slides/slide14.xml"/><Relationship Id="rId61" Type="http://schemas.openxmlformats.org/officeDocument/2006/relationships/slide" Target="slides/slide13.xml"/><Relationship Id="rId60" Type="http://schemas.openxmlformats.org/officeDocument/2006/relationships/slide" Target="slides/slide1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11.xml"/><Relationship Id="rId58" Type="http://schemas.openxmlformats.org/officeDocument/2006/relationships/slide" Target="slides/slide10.xml"/><Relationship Id="rId57" Type="http://schemas.openxmlformats.org/officeDocument/2006/relationships/slide" Target="slides/slide9.xml"/><Relationship Id="rId56" Type="http://schemas.openxmlformats.org/officeDocument/2006/relationships/slide" Target="slides/slide8.xml"/><Relationship Id="rId55" Type="http://schemas.openxmlformats.org/officeDocument/2006/relationships/slide" Target="slides/slide7.xml"/><Relationship Id="rId54" Type="http://schemas.openxmlformats.org/officeDocument/2006/relationships/slide" Target="slides/slide6.xml"/><Relationship Id="rId53" Type="http://schemas.openxmlformats.org/officeDocument/2006/relationships/slide" Target="slides/slide5.xml"/><Relationship Id="rId52" Type="http://schemas.openxmlformats.org/officeDocument/2006/relationships/slide" Target="slides/slide4.xml"/><Relationship Id="rId51" Type="http://schemas.openxmlformats.org/officeDocument/2006/relationships/slide" Target="slides/slide3.xml"/><Relationship Id="rId50" Type="http://schemas.openxmlformats.org/officeDocument/2006/relationships/slide" Target="slides/slide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2D275-AFE6-40D1-BE5D-44A2AC34C75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58276-78B6-4CE7-9C65-CE0E14BE2D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CF0CE-8A05-4271-BE2F-5EC178CD5FA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298B7-C1E3-419C-B17C-BA8412A975E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3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2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3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3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3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3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4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3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5.xml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4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6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4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7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8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8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9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9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4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0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0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4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1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4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2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2.xml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4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3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3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5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4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5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5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5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5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6.xml"/></Relationships>
</file>

<file path=ppt/slideLayouts/_rels/slideLayout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6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5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7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7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0" Type="http://schemas.openxmlformats.org/officeDocument/2006/relationships/theme" Target="../theme/theme10.xml"/><Relationship Id="rId1" Type="http://schemas.openxmlformats.org/officeDocument/2006/relationships/slideLayout" Target="../slideLayouts/slideLayout86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0" Type="http://schemas.openxmlformats.org/officeDocument/2006/relationships/theme" Target="../theme/theme11.xml"/><Relationship Id="rId1" Type="http://schemas.openxmlformats.org/officeDocument/2006/relationships/slideLayout" Target="../slideLayouts/slideLayout95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5.xml"/><Relationship Id="rId10" Type="http://schemas.openxmlformats.org/officeDocument/2006/relationships/theme" Target="../theme/theme12.xml"/><Relationship Id="rId1" Type="http://schemas.openxmlformats.org/officeDocument/2006/relationships/slideLayout" Target="../slideLayouts/slideLayout10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0" Type="http://schemas.openxmlformats.org/officeDocument/2006/relationships/theme" Target="../theme/theme13.xml"/><Relationship Id="rId1" Type="http://schemas.openxmlformats.org/officeDocument/2006/relationships/slideLayout" Target="../slideLayouts/slideLayout11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0" Type="http://schemas.openxmlformats.org/officeDocument/2006/relationships/theme" Target="../theme/theme14.xml"/><Relationship Id="rId1" Type="http://schemas.openxmlformats.org/officeDocument/2006/relationships/slideLayout" Target="../slideLayouts/slideLayout122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4" Type="http://schemas.openxmlformats.org/officeDocument/2006/relationships/theme" Target="../theme/theme15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1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4" Type="http://schemas.openxmlformats.org/officeDocument/2006/relationships/theme" Target="../theme/theme16.xml"/><Relationship Id="rId13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8.xml"/><Relationship Id="rId14" Type="http://schemas.openxmlformats.org/officeDocument/2006/relationships/theme" Target="../theme/theme17.xml"/><Relationship Id="rId13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8.xml"/><Relationship Id="rId8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71.xml"/><Relationship Id="rId14" Type="http://schemas.openxmlformats.org/officeDocument/2006/relationships/theme" Target="../theme/theme18.xml"/><Relationship Id="rId13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0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4" Type="http://schemas.openxmlformats.org/officeDocument/2006/relationships/theme" Target="../theme/theme19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7.xml"/><Relationship Id="rId14" Type="http://schemas.openxmlformats.org/officeDocument/2006/relationships/theme" Target="../theme/theme20.xml"/><Relationship Id="rId13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9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0.xml"/><Relationship Id="rId14" Type="http://schemas.openxmlformats.org/officeDocument/2006/relationships/theme" Target="../theme/theme21.xml"/><Relationship Id="rId13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09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23.xml"/><Relationship Id="rId14" Type="http://schemas.openxmlformats.org/officeDocument/2006/relationships/theme" Target="../theme/theme22.xml"/><Relationship Id="rId13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22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3.xml"/><Relationship Id="rId8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6.xml"/><Relationship Id="rId14" Type="http://schemas.openxmlformats.org/officeDocument/2006/relationships/theme" Target="../theme/theme23.xml"/><Relationship Id="rId1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35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9.xml"/><Relationship Id="rId14" Type="http://schemas.openxmlformats.org/officeDocument/2006/relationships/theme" Target="../theme/theme24.xml"/><Relationship Id="rId13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48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62.xml"/><Relationship Id="rId14" Type="http://schemas.openxmlformats.org/officeDocument/2006/relationships/theme" Target="../theme/theme25.xml"/><Relationship Id="rId13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5.xml"/><Relationship Id="rId14" Type="http://schemas.openxmlformats.org/officeDocument/2006/relationships/theme" Target="../theme/theme26.xml"/><Relationship Id="rId13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3.xml"/><Relationship Id="rId1" Type="http://schemas.openxmlformats.org/officeDocument/2006/relationships/slideLayout" Target="../slideLayouts/slideLayout274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5.xml"/><Relationship Id="rId8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88.xml"/><Relationship Id="rId14" Type="http://schemas.openxmlformats.org/officeDocument/2006/relationships/theme" Target="../theme/theme27.xml"/><Relationship Id="rId13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87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8.xml"/><Relationship Id="rId8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06.xml"/><Relationship Id="rId6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304.xml"/><Relationship Id="rId4" Type="http://schemas.openxmlformats.org/officeDocument/2006/relationships/slideLayout" Target="../slideLayouts/slideLayout303.xml"/><Relationship Id="rId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301.xml"/><Relationship Id="rId14" Type="http://schemas.openxmlformats.org/officeDocument/2006/relationships/theme" Target="../theme/theme28.xml"/><Relationship Id="rId13" Type="http://schemas.openxmlformats.org/officeDocument/2006/relationships/slideLayout" Target="../slideLayouts/slideLayout312.xml"/><Relationship Id="rId12" Type="http://schemas.openxmlformats.org/officeDocument/2006/relationships/slideLayout" Target="../slideLayouts/slideLayout311.xml"/><Relationship Id="rId11" Type="http://schemas.openxmlformats.org/officeDocument/2006/relationships/slideLayout" Target="../slideLayouts/slideLayout310.xml"/><Relationship Id="rId10" Type="http://schemas.openxmlformats.org/officeDocument/2006/relationships/slideLayout" Target="../slideLayouts/slideLayout309.xml"/><Relationship Id="rId1" Type="http://schemas.openxmlformats.org/officeDocument/2006/relationships/slideLayout" Target="../slideLayouts/slideLayout300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319.xml"/><Relationship Id="rId6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314.xml"/><Relationship Id="rId14" Type="http://schemas.openxmlformats.org/officeDocument/2006/relationships/theme" Target="../theme/theme29.xml"/><Relationship Id="rId13" Type="http://schemas.openxmlformats.org/officeDocument/2006/relationships/slideLayout" Target="../slideLayouts/slideLayout325.xml"/><Relationship Id="rId12" Type="http://schemas.openxmlformats.org/officeDocument/2006/relationships/slideLayout" Target="../slideLayouts/slideLayout324.xml"/><Relationship Id="rId11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4" Type="http://schemas.openxmlformats.org/officeDocument/2006/relationships/theme" Target="../theme/theme30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7.xml"/><Relationship Id="rId8" Type="http://schemas.openxmlformats.org/officeDocument/2006/relationships/slideLayout" Target="../slideLayouts/slideLayout346.xml"/><Relationship Id="rId7" Type="http://schemas.openxmlformats.org/officeDocument/2006/relationships/slideLayout" Target="../slideLayouts/slideLayout345.xml"/><Relationship Id="rId6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43.xml"/><Relationship Id="rId4" Type="http://schemas.openxmlformats.org/officeDocument/2006/relationships/slideLayout" Target="../slideLayouts/slideLayout342.xml"/><Relationship Id="rId3" Type="http://schemas.openxmlformats.org/officeDocument/2006/relationships/slideLayout" Target="../slideLayouts/slideLayout341.xml"/><Relationship Id="rId2" Type="http://schemas.openxmlformats.org/officeDocument/2006/relationships/slideLayout" Target="../slideLayouts/slideLayout340.xml"/><Relationship Id="rId14" Type="http://schemas.openxmlformats.org/officeDocument/2006/relationships/theme" Target="../theme/theme31.xml"/><Relationship Id="rId13" Type="http://schemas.openxmlformats.org/officeDocument/2006/relationships/slideLayout" Target="../slideLayouts/slideLayout351.xml"/><Relationship Id="rId12" Type="http://schemas.openxmlformats.org/officeDocument/2006/relationships/slideLayout" Target="../slideLayouts/slideLayout350.xml"/><Relationship Id="rId11" Type="http://schemas.openxmlformats.org/officeDocument/2006/relationships/slideLayout" Target="../slideLayouts/slideLayout349.xml"/><Relationship Id="rId10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39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3.xml"/><Relationship Id="rId14" Type="http://schemas.openxmlformats.org/officeDocument/2006/relationships/theme" Target="../theme/theme32.xml"/><Relationship Id="rId13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52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3.xml"/><Relationship Id="rId8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1.xml"/><Relationship Id="rId6" Type="http://schemas.openxmlformats.org/officeDocument/2006/relationships/slideLayout" Target="../slideLayouts/slideLayout370.xml"/><Relationship Id="rId5" Type="http://schemas.openxmlformats.org/officeDocument/2006/relationships/slideLayout" Target="../slideLayouts/slideLayout369.xml"/><Relationship Id="rId4" Type="http://schemas.openxmlformats.org/officeDocument/2006/relationships/slideLayout" Target="../slideLayouts/slideLayout368.xml"/><Relationship Id="rId3" Type="http://schemas.openxmlformats.org/officeDocument/2006/relationships/slideLayout" Target="../slideLayouts/slideLayout367.xml"/><Relationship Id="rId2" Type="http://schemas.openxmlformats.org/officeDocument/2006/relationships/slideLayout" Target="../slideLayouts/slideLayout366.xml"/><Relationship Id="rId14" Type="http://schemas.openxmlformats.org/officeDocument/2006/relationships/theme" Target="../theme/theme33.xml"/><Relationship Id="rId13" Type="http://schemas.openxmlformats.org/officeDocument/2006/relationships/slideLayout" Target="../slideLayouts/slideLayout377.xml"/><Relationship Id="rId12" Type="http://schemas.openxmlformats.org/officeDocument/2006/relationships/slideLayout" Target="../slideLayouts/slideLayout376.xml"/><Relationship Id="rId11" Type="http://schemas.openxmlformats.org/officeDocument/2006/relationships/slideLayout" Target="../slideLayouts/slideLayout375.xml"/><Relationship Id="rId10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65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6.xml"/><Relationship Id="rId8" Type="http://schemas.openxmlformats.org/officeDocument/2006/relationships/slideLayout" Target="../slideLayouts/slideLayout385.xml"/><Relationship Id="rId7" Type="http://schemas.openxmlformats.org/officeDocument/2006/relationships/slideLayout" Target="../slideLayouts/slideLayout384.xml"/><Relationship Id="rId6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81.xml"/><Relationship Id="rId3" Type="http://schemas.openxmlformats.org/officeDocument/2006/relationships/slideLayout" Target="../slideLayouts/slideLayout380.xml"/><Relationship Id="rId2" Type="http://schemas.openxmlformats.org/officeDocument/2006/relationships/slideLayout" Target="../slideLayouts/slideLayout379.xml"/><Relationship Id="rId14" Type="http://schemas.openxmlformats.org/officeDocument/2006/relationships/theme" Target="../theme/theme34.xml"/><Relationship Id="rId13" Type="http://schemas.openxmlformats.org/officeDocument/2006/relationships/slideLayout" Target="../slideLayouts/slideLayout390.xml"/><Relationship Id="rId12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87.xml"/><Relationship Id="rId1" Type="http://schemas.openxmlformats.org/officeDocument/2006/relationships/slideLayout" Target="../slideLayouts/slideLayout378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9.xml"/><Relationship Id="rId8" Type="http://schemas.openxmlformats.org/officeDocument/2006/relationships/slideLayout" Target="../slideLayouts/slideLayout398.xml"/><Relationship Id="rId7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93.xml"/><Relationship Id="rId2" Type="http://schemas.openxmlformats.org/officeDocument/2006/relationships/slideLayout" Target="../slideLayouts/slideLayout392.xml"/><Relationship Id="rId14" Type="http://schemas.openxmlformats.org/officeDocument/2006/relationships/theme" Target="../theme/theme35.xml"/><Relationship Id="rId13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0.xml"/><Relationship Id="rId1" Type="http://schemas.openxmlformats.org/officeDocument/2006/relationships/slideLayout" Target="../slideLayouts/slideLayout39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2.xml"/><Relationship Id="rId8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09.xml"/><Relationship Id="rId5" Type="http://schemas.openxmlformats.org/officeDocument/2006/relationships/slideLayout" Target="../slideLayouts/slideLayout408.xml"/><Relationship Id="rId4" Type="http://schemas.openxmlformats.org/officeDocument/2006/relationships/slideLayout" Target="../slideLayouts/slideLayout407.xml"/><Relationship Id="rId3" Type="http://schemas.openxmlformats.org/officeDocument/2006/relationships/slideLayout" Target="../slideLayouts/slideLayout406.xml"/><Relationship Id="rId2" Type="http://schemas.openxmlformats.org/officeDocument/2006/relationships/slideLayout" Target="../slideLayouts/slideLayout405.xml"/><Relationship Id="rId14" Type="http://schemas.openxmlformats.org/officeDocument/2006/relationships/theme" Target="../theme/theme36.xml"/><Relationship Id="rId13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14.xml"/><Relationship Id="rId10" Type="http://schemas.openxmlformats.org/officeDocument/2006/relationships/slideLayout" Target="../slideLayouts/slideLayout413.xml"/><Relationship Id="rId1" Type="http://schemas.openxmlformats.org/officeDocument/2006/relationships/slideLayout" Target="../slideLayouts/slideLayout404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5.xml"/><Relationship Id="rId8" Type="http://schemas.openxmlformats.org/officeDocument/2006/relationships/slideLayout" Target="../slideLayouts/slideLayout424.xml"/><Relationship Id="rId7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421.xml"/><Relationship Id="rId4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9.xml"/><Relationship Id="rId2" Type="http://schemas.openxmlformats.org/officeDocument/2006/relationships/slideLayout" Target="../slideLayouts/slideLayout418.xml"/><Relationship Id="rId14" Type="http://schemas.openxmlformats.org/officeDocument/2006/relationships/theme" Target="../theme/theme37.xml"/><Relationship Id="rId13" Type="http://schemas.openxmlformats.org/officeDocument/2006/relationships/slideLayout" Target="../slideLayouts/slideLayout429.xml"/><Relationship Id="rId12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27.xml"/><Relationship Id="rId10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17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8.xml"/><Relationship Id="rId8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31.xml"/><Relationship Id="rId14" Type="http://schemas.openxmlformats.org/officeDocument/2006/relationships/theme" Target="../theme/theme38.xml"/><Relationship Id="rId13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39.xml"/><Relationship Id="rId1" Type="http://schemas.openxmlformats.org/officeDocument/2006/relationships/slideLayout" Target="../slideLayouts/slideLayout430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1.xml"/><Relationship Id="rId8" Type="http://schemas.openxmlformats.org/officeDocument/2006/relationships/slideLayout" Target="../slideLayouts/slideLayout450.xml"/><Relationship Id="rId7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48.xml"/><Relationship Id="rId5" Type="http://schemas.openxmlformats.org/officeDocument/2006/relationships/slideLayout" Target="../slideLayouts/slideLayout447.xml"/><Relationship Id="rId4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45.xml"/><Relationship Id="rId2" Type="http://schemas.openxmlformats.org/officeDocument/2006/relationships/slideLayout" Target="../slideLayouts/slideLayout444.xml"/><Relationship Id="rId14" Type="http://schemas.openxmlformats.org/officeDocument/2006/relationships/theme" Target="../theme/theme39.xml"/><Relationship Id="rId13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3.xml"/><Relationship Id="rId10" Type="http://schemas.openxmlformats.org/officeDocument/2006/relationships/slideLayout" Target="../slideLayouts/slideLayout452.xml"/><Relationship Id="rId1" Type="http://schemas.openxmlformats.org/officeDocument/2006/relationships/slideLayout" Target="../slideLayouts/slideLayout44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3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58.xml"/><Relationship Id="rId2" Type="http://schemas.openxmlformats.org/officeDocument/2006/relationships/slideLayout" Target="../slideLayouts/slideLayout457.xml"/><Relationship Id="rId14" Type="http://schemas.openxmlformats.org/officeDocument/2006/relationships/theme" Target="../theme/theme40.xml"/><Relationship Id="rId13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5.xml"/><Relationship Id="rId1" Type="http://schemas.openxmlformats.org/officeDocument/2006/relationships/slideLayout" Target="../slideLayouts/slideLayout45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7.xml"/><Relationship Id="rId8" Type="http://schemas.openxmlformats.org/officeDocument/2006/relationships/slideLayout" Target="../slideLayouts/slideLayout476.xml"/><Relationship Id="rId7" Type="http://schemas.openxmlformats.org/officeDocument/2006/relationships/slideLayout" Target="../slideLayouts/slideLayout475.xml"/><Relationship Id="rId6" Type="http://schemas.openxmlformats.org/officeDocument/2006/relationships/slideLayout" Target="../slideLayouts/slideLayout474.xml"/><Relationship Id="rId5" Type="http://schemas.openxmlformats.org/officeDocument/2006/relationships/slideLayout" Target="../slideLayouts/slideLayout473.xml"/><Relationship Id="rId4" Type="http://schemas.openxmlformats.org/officeDocument/2006/relationships/slideLayout" Target="../slideLayouts/slideLayout472.xml"/><Relationship Id="rId3" Type="http://schemas.openxmlformats.org/officeDocument/2006/relationships/slideLayout" Target="../slideLayouts/slideLayout471.xml"/><Relationship Id="rId2" Type="http://schemas.openxmlformats.org/officeDocument/2006/relationships/slideLayout" Target="../slideLayouts/slideLayout470.xml"/><Relationship Id="rId14" Type="http://schemas.openxmlformats.org/officeDocument/2006/relationships/theme" Target="../theme/theme41.xml"/><Relationship Id="rId13" Type="http://schemas.openxmlformats.org/officeDocument/2006/relationships/slideLayout" Target="../slideLayouts/slideLayout481.xml"/><Relationship Id="rId12" Type="http://schemas.openxmlformats.org/officeDocument/2006/relationships/slideLayout" Target="../slideLayouts/slideLayout480.xml"/><Relationship Id="rId11" Type="http://schemas.openxmlformats.org/officeDocument/2006/relationships/slideLayout" Target="../slideLayouts/slideLayout479.xml"/><Relationship Id="rId10" Type="http://schemas.openxmlformats.org/officeDocument/2006/relationships/slideLayout" Target="../slideLayouts/slideLayout478.xml"/><Relationship Id="rId1" Type="http://schemas.openxmlformats.org/officeDocument/2006/relationships/slideLayout" Target="../slideLayouts/slideLayout469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88.xml"/><Relationship Id="rId6" Type="http://schemas.openxmlformats.org/officeDocument/2006/relationships/slideLayout" Target="../slideLayouts/slideLayout487.xml"/><Relationship Id="rId5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85.xml"/><Relationship Id="rId3" Type="http://schemas.openxmlformats.org/officeDocument/2006/relationships/slideLayout" Target="../slideLayouts/slideLayout484.xml"/><Relationship Id="rId2" Type="http://schemas.openxmlformats.org/officeDocument/2006/relationships/slideLayout" Target="../slideLayouts/slideLayout483.xml"/><Relationship Id="rId14" Type="http://schemas.openxmlformats.org/officeDocument/2006/relationships/theme" Target="../theme/theme42.xml"/><Relationship Id="rId13" Type="http://schemas.openxmlformats.org/officeDocument/2006/relationships/slideLayout" Target="../slideLayouts/slideLayout494.xml"/><Relationship Id="rId12" Type="http://schemas.openxmlformats.org/officeDocument/2006/relationships/slideLayout" Target="../slideLayouts/slideLayout493.xml"/><Relationship Id="rId11" Type="http://schemas.openxmlformats.org/officeDocument/2006/relationships/slideLayout" Target="../slideLayouts/slideLayout492.xml"/><Relationship Id="rId10" Type="http://schemas.openxmlformats.org/officeDocument/2006/relationships/slideLayout" Target="../slideLayouts/slideLayout491.xml"/><Relationship Id="rId1" Type="http://schemas.openxmlformats.org/officeDocument/2006/relationships/slideLayout" Target="../slideLayouts/slideLayout482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3.xml"/><Relationship Id="rId8" Type="http://schemas.openxmlformats.org/officeDocument/2006/relationships/slideLayout" Target="../slideLayouts/slideLayout502.xml"/><Relationship Id="rId7" Type="http://schemas.openxmlformats.org/officeDocument/2006/relationships/slideLayout" Target="../slideLayouts/slideLayout501.xml"/><Relationship Id="rId6" Type="http://schemas.openxmlformats.org/officeDocument/2006/relationships/slideLayout" Target="../slideLayouts/slideLayout500.xml"/><Relationship Id="rId5" Type="http://schemas.openxmlformats.org/officeDocument/2006/relationships/slideLayout" Target="../slideLayouts/slideLayout499.xml"/><Relationship Id="rId4" Type="http://schemas.openxmlformats.org/officeDocument/2006/relationships/slideLayout" Target="../slideLayouts/slideLayout498.xml"/><Relationship Id="rId3" Type="http://schemas.openxmlformats.org/officeDocument/2006/relationships/slideLayout" Target="../slideLayouts/slideLayout497.xml"/><Relationship Id="rId2" Type="http://schemas.openxmlformats.org/officeDocument/2006/relationships/slideLayout" Target="../slideLayouts/slideLayout496.xml"/><Relationship Id="rId14" Type="http://schemas.openxmlformats.org/officeDocument/2006/relationships/theme" Target="../theme/theme43.xml"/><Relationship Id="rId13" Type="http://schemas.openxmlformats.org/officeDocument/2006/relationships/slideLayout" Target="../slideLayouts/slideLayout507.xml"/><Relationship Id="rId12" Type="http://schemas.openxmlformats.org/officeDocument/2006/relationships/slideLayout" Target="../slideLayouts/slideLayout506.xml"/><Relationship Id="rId11" Type="http://schemas.openxmlformats.org/officeDocument/2006/relationships/slideLayout" Target="../slideLayouts/slideLayout505.xml"/><Relationship Id="rId10" Type="http://schemas.openxmlformats.org/officeDocument/2006/relationships/slideLayout" Target="../slideLayouts/slideLayout504.xml"/><Relationship Id="rId1" Type="http://schemas.openxmlformats.org/officeDocument/2006/relationships/slideLayout" Target="../slideLayouts/slideLayout495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6.xml"/><Relationship Id="rId8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14.xml"/><Relationship Id="rId6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511.xml"/><Relationship Id="rId3" Type="http://schemas.openxmlformats.org/officeDocument/2006/relationships/slideLayout" Target="../slideLayouts/slideLayout510.xml"/><Relationship Id="rId2" Type="http://schemas.openxmlformats.org/officeDocument/2006/relationships/slideLayout" Target="../slideLayouts/slideLayout509.xml"/><Relationship Id="rId14" Type="http://schemas.openxmlformats.org/officeDocument/2006/relationships/theme" Target="../theme/theme44.xml"/><Relationship Id="rId13" Type="http://schemas.openxmlformats.org/officeDocument/2006/relationships/slideLayout" Target="../slideLayouts/slideLayout520.xml"/><Relationship Id="rId12" Type="http://schemas.openxmlformats.org/officeDocument/2006/relationships/slideLayout" Target="../slideLayouts/slideLayout519.xml"/><Relationship Id="rId11" Type="http://schemas.openxmlformats.org/officeDocument/2006/relationships/slideLayout" Target="../slideLayouts/slideLayout518.xml"/><Relationship Id="rId10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508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9.xml"/><Relationship Id="rId8" Type="http://schemas.openxmlformats.org/officeDocument/2006/relationships/slideLayout" Target="../slideLayouts/slideLayout528.xml"/><Relationship Id="rId7" Type="http://schemas.openxmlformats.org/officeDocument/2006/relationships/slideLayout" Target="../slideLayouts/slideLayout527.xml"/><Relationship Id="rId6" Type="http://schemas.openxmlformats.org/officeDocument/2006/relationships/slideLayout" Target="../slideLayouts/slideLayout526.xml"/><Relationship Id="rId5" Type="http://schemas.openxmlformats.org/officeDocument/2006/relationships/slideLayout" Target="../slideLayouts/slideLayout525.xml"/><Relationship Id="rId4" Type="http://schemas.openxmlformats.org/officeDocument/2006/relationships/slideLayout" Target="../slideLayouts/slideLayout524.xml"/><Relationship Id="rId3" Type="http://schemas.openxmlformats.org/officeDocument/2006/relationships/slideLayout" Target="../slideLayouts/slideLayout523.xml"/><Relationship Id="rId2" Type="http://schemas.openxmlformats.org/officeDocument/2006/relationships/slideLayout" Target="../slideLayouts/slideLayout522.xml"/><Relationship Id="rId14" Type="http://schemas.openxmlformats.org/officeDocument/2006/relationships/theme" Target="../theme/theme45.xml"/><Relationship Id="rId13" Type="http://schemas.openxmlformats.org/officeDocument/2006/relationships/slideLayout" Target="../slideLayouts/slideLayout533.xml"/><Relationship Id="rId12" Type="http://schemas.openxmlformats.org/officeDocument/2006/relationships/slideLayout" Target="../slideLayouts/slideLayout532.xml"/><Relationship Id="rId11" Type="http://schemas.openxmlformats.org/officeDocument/2006/relationships/slideLayout" Target="../slideLayouts/slideLayout531.xml"/><Relationship Id="rId10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2.xml"/><Relationship Id="rId8" Type="http://schemas.openxmlformats.org/officeDocument/2006/relationships/slideLayout" Target="../slideLayouts/slideLayout541.xml"/><Relationship Id="rId7" Type="http://schemas.openxmlformats.org/officeDocument/2006/relationships/slideLayout" Target="../slideLayouts/slideLayout540.xml"/><Relationship Id="rId6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7.xml"/><Relationship Id="rId3" Type="http://schemas.openxmlformats.org/officeDocument/2006/relationships/slideLayout" Target="../slideLayouts/slideLayout536.xml"/><Relationship Id="rId2" Type="http://schemas.openxmlformats.org/officeDocument/2006/relationships/slideLayout" Target="../slideLayouts/slideLayout535.xml"/><Relationship Id="rId14" Type="http://schemas.openxmlformats.org/officeDocument/2006/relationships/theme" Target="../theme/theme46.xml"/><Relationship Id="rId13" Type="http://schemas.openxmlformats.org/officeDocument/2006/relationships/slideLayout" Target="../slideLayouts/slideLayout546.xml"/><Relationship Id="rId12" Type="http://schemas.openxmlformats.org/officeDocument/2006/relationships/slideLayout" Target="../slideLayouts/slideLayout545.xml"/><Relationship Id="rId11" Type="http://schemas.openxmlformats.org/officeDocument/2006/relationships/slideLayout" Target="../slideLayouts/slideLayout544.xml"/><Relationship Id="rId10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34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4" Type="http://schemas.openxmlformats.org/officeDocument/2006/relationships/theme" Target="../theme/theme47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1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1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0" Type="http://schemas.openxmlformats.org/officeDocument/2006/relationships/theme" Target="../theme/theme8.xml"/><Relationship Id="rId1" Type="http://schemas.openxmlformats.org/officeDocument/2006/relationships/slideLayout" Target="../slideLayouts/slideLayout6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0" Type="http://schemas.openxmlformats.org/officeDocument/2006/relationships/theme" Target="../theme/theme9.xml"/><Relationship Id="rId1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  <p:sldLayoutId id="2147484168" r:id="rId12"/>
    <p:sldLayoutId id="21474841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  <p:sldLayoutId id="2147484196" r:id="rId12"/>
    <p:sldLayoutId id="214748419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3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9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9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5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8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1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84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7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0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6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8.png"/><Relationship Id="rId2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9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8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2619" y="423949"/>
            <a:ext cx="11226763" cy="5818101"/>
          </a:xfrm>
        </p:spPr>
        <p:txBody>
          <a:bodyPr lIns="548640" rIns="27432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600" dirty="0">
                <a:latin typeface="+mn-lt"/>
              </a:rPr>
              <a:t>Impacts of Vehicle, Charger Network, and Driver Behavior Parameters on Regional Transportation Accessibility for Light-Duty Road Vehicles</a:t>
            </a:r>
            <a:endParaRPr lang="en-US" altLang="en-US" sz="3600" dirty="0">
              <a:latin typeface="+mn-lt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36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7223" y="5050363"/>
            <a:ext cx="6097554" cy="66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Aaron Rabinowitz</a:t>
            </a:r>
            <a:endParaRPr lang="en-US" altLang="en-US" sz="1600" b="1" dirty="0">
              <a:solidFill>
                <a:srgbClr val="00206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" altLang="en-US" sz="1600" b="1" dirty="0">
                <a:solidFill>
                  <a:srgbClr val="002060"/>
                </a:solidFill>
              </a:rPr>
              <a:t>4/12</a:t>
            </a:r>
            <a:r>
              <a:rPr lang="en-US" altLang="en-US" sz="1600" b="1" dirty="0">
                <a:solidFill>
                  <a:srgbClr val="002060"/>
                </a:solidFill>
              </a:rPr>
              <a:t>/2024</a:t>
            </a:r>
            <a:endParaRPr lang="en-US" altLang="en-US" sz="1600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12" name="Graphic 1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07781" y="6434820"/>
            <a:ext cx="1976438" cy="3571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Road-Trip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Background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103517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is Road-Trip Accessibility: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“The ease with which all important locations within a region can be reached by a given individual using a given road-vehicle”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Land-use: how big is the region and how spread-out are its population centers?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Transportation: Layout of roads and distribution of supply stations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Individual: What are the capabilities of cars driven and how risk tolerant are drivers?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Temporal: Traffic patterns and seasonal infrastructure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Range-Limited Vehicle Routing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Reduced Sub-Networks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10351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Vehicles which are range limited (all of them) can follow one of two path types for an O/D pair: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Direct path - only available if the traversal range is less than the vehicle range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Indirect path - vehicle stops at an intermediate location to add range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Picture 2" descr="reduced_sub_network_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2700" y="3124200"/>
            <a:ext cx="4931410" cy="26949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73710" y="3041015"/>
            <a:ext cx="56248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Road vehicles use a common road network but the supply network which determines intermediate locations is fuel specific. The DC EV supply network is neither coincident with nor equivalent to the ICEV supply network. 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Both can be represented as Reduced Sub-Network Graphs (RSNG) which retain only possible stop nodes and the network distances between them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California’s Networks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81000" y="1011555"/>
            <a:ext cx="5624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purposes of evaluation. The following 15 locations were selected as origins/destinations: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Picture 4" descr="California_Places_Charg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3325" y="415925"/>
            <a:ext cx="5303520" cy="602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1813560"/>
            <a:ext cx="3752850" cy="3771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23875" y="5585460"/>
            <a:ext cx="5624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California also contains ~8,000 gas stations and ~1,900 DCFC stations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Tesla vs. Everyone Else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2" name="Picture 1" descr="California_Charger_Network_Survival_Functio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1116965"/>
            <a:ext cx="4610100" cy="51695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683885" y="1240790"/>
            <a:ext cx="562483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Roughly speaking, California’s DCFC stations can be divided in to two networks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Tesla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Others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These are separate* and unequal networks which lead to unequal experiences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Tesla has 6,277 chargers concentrated in 403 stations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Non-proprietary networks have 3,667 chargers spread among 1,425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Until recently these were fully separate networks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Tesla vs. Everyone Else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683885" y="1240790"/>
            <a:ext cx="562483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Tesla has 6,277 chargers concentrated in 403 stations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Non-proprietary networks have 3,667 chargers spread among 1,425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Both networks provide redundancy which is important because it reduces queuing and increases likelihood of some equipment functionality</a:t>
            </a:r>
            <a:endParaRPr lang="" altLang="en-US" sz="2000" i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 i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Redundancy in networks is a nuanced concept. The Tesla network has redundancy within stations. The non-proprietary networks have redundancy between stations.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 descr="expected_del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765" y="972185"/>
            <a:ext cx="4450080" cy="52444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Computing Resistance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54088" y="1513205"/>
            <a:ext cx="10283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this analysis the metric of resistance is based on time to traverse O/D pairs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0035" y="2229485"/>
            <a:ext cx="6553200" cy="1990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34708" y="4220210"/>
            <a:ext cx="102838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A(R) - regional road-trip accessibility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 - number of locations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 -weights for locations (all 1 here)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 - cost (time) for traversal of O/D arc (i, j)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Computing Resistance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54088" y="1513205"/>
            <a:ext cx="102838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 is computed using stochastic Dijkstra routing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Cost allocated for: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to drive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to charge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queuing at charger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Comparison done on the basis of perceived cost: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Perceived cost computed using Superquantile function of observed cost distribution (D) with Aggressive , Neutral, and Cautious settings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700" y="4682490"/>
            <a:ext cx="6323965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Example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578612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Consider, as an example, the following four scenarios for a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driver based out of Fresno: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 neutral driver using a generic ICEV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Takes “direct path”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 neutral driver using a Tesla Model 3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 range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 charger reliability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Risk-cautious driver using a Chevrolet Bolt EV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range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charger reliability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Risk-aggressive driver using a Chevrolet Bolt EV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range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charger reliability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334770"/>
            <a:ext cx="4081145" cy="43072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36435" y="5641975"/>
            <a:ext cx="358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Hours to traverse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Example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53720" y="2219325"/>
            <a:ext cx="3941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Little difference on short arcs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334770"/>
            <a:ext cx="4081145" cy="43072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36435" y="5641975"/>
            <a:ext cx="358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Hours to traverse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8150" y="3015615"/>
            <a:ext cx="4081145" cy="137731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2" idx="1"/>
          </p:cNvCxnSpPr>
          <p:nvPr/>
        </p:nvCxnSpPr>
        <p:spPr>
          <a:xfrm>
            <a:off x="3782695" y="2472055"/>
            <a:ext cx="3005455" cy="123253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Example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53720" y="2219325"/>
            <a:ext cx="3941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Little difference on short arcs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334770"/>
            <a:ext cx="4081145" cy="43072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36435" y="5641975"/>
            <a:ext cx="358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Hours to traverse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8150" y="3015615"/>
            <a:ext cx="4081145" cy="137731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2" idx="1"/>
          </p:cNvCxnSpPr>
          <p:nvPr/>
        </p:nvCxnSpPr>
        <p:spPr>
          <a:xfrm>
            <a:off x="3782695" y="2472055"/>
            <a:ext cx="3005455" cy="123253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80085" y="4165600"/>
            <a:ext cx="3941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Major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difference on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long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arcs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88785" y="1765300"/>
            <a:ext cx="4081145" cy="6210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88785" y="5020945"/>
            <a:ext cx="4081145" cy="6210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>
          <a:xfrm>
            <a:off x="3909695" y="4392930"/>
            <a:ext cx="2879090" cy="9385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1"/>
          </p:cNvCxnSpPr>
          <p:nvPr/>
        </p:nvCxnSpPr>
        <p:spPr>
          <a:xfrm flipV="1">
            <a:off x="3909695" y="2075815"/>
            <a:ext cx="2879090" cy="23171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Definition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73430" y="1697990"/>
            <a:ext cx="1035494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Accessibility: 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“The ease with which individuals can access opportunities subject to the transportation system in the relevant area”</a:t>
            </a:r>
            <a:endParaRPr lang="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definitions differ on the following points: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What opportunities to consider?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What transportation options to consider?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What area to consider?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Improving The Delta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52089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 what can be done to make things better?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More vehicle range?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Changes to infrastructure?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People just getting used to it?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Ran a full-factorial on the below parameters for a Bolt using non-proprietary chargers and a Model 3 using Tesla chargers: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" y="3676650"/>
            <a:ext cx="4994275" cy="21570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756910" y="1334770"/>
            <a:ext cx="578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Significant parameters (.05) for the Bolt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45" y="1703070"/>
            <a:ext cx="5201285" cy="18110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934710" y="3782695"/>
            <a:ext cx="578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Significant parameters (.05) for the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Model 3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280" y="4214495"/>
            <a:ext cx="5200650" cy="10814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Improving The Delta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52089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Takeaways: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Improving vehicle range matters - fewer charge events is better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People can have a better experience if they accept more risk - may come with time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Improving reliability is less important due to redundancy: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Tesla network has huge redundancy within stations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Non-Tesla networks have some redundancy between stations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756910" y="1334770"/>
            <a:ext cx="578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Significant parameters (.05) for the Bolt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645" y="1703070"/>
            <a:ext cx="5201285" cy="18110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934710" y="3782695"/>
            <a:ext cx="578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Significant parameters (.05) for the Model 3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214495"/>
            <a:ext cx="5200650" cy="10814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Improving The Delta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95110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Network structure: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 what’s better - more concentrated or more distributed?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Concentration provides immediate redundancy and minimize queuing with perfect information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Distribution provides proximate redundancy with imperfect information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Allowing Bolts to use Tesla chargers is a massive improvement, allowing Model 3s to use non-proprietary chargers isn’t ...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But Tesla also has almost twice the number of ports so more work is needed to answer this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3210" y="3641725"/>
            <a:ext cx="6019800" cy="16713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/>
          <p:cNvSpPr txBox="1"/>
          <p:nvPr/>
        </p:nvSpPr>
        <p:spPr>
          <a:xfrm>
            <a:off x="352425" y="287504"/>
            <a:ext cx="6002270" cy="58408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latin typeface="+mj-lt"/>
              </a:rPr>
              <a:t>Q &amp; A</a:t>
            </a:r>
            <a:endParaRPr lang="en-US" b="1" dirty="0">
              <a:latin typeface="+mj-lt"/>
            </a:endParaRPr>
          </a:p>
        </p:txBody>
      </p:sp>
      <p:sp>
        <p:nvSpPr>
          <p:cNvPr id="20" name="Text Placeholder 10"/>
          <p:cNvSpPr txBox="1"/>
          <p:nvPr/>
        </p:nvSpPr>
        <p:spPr>
          <a:xfrm>
            <a:off x="6457950" y="287338"/>
            <a:ext cx="5381624" cy="5842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07781" y="6434820"/>
            <a:ext cx="1976438" cy="357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41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1541" y="651791"/>
            <a:ext cx="5816267" cy="5504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Circuit Analogy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4006533" y="3798570"/>
                <a:ext cx="4178935" cy="9283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𝐼</m:t>
                      </m:r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∆</m:t>
                          </m:r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 </m:t>
                              </m:r>
                            </m:sub>
                          </m:sSub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sz="2800" i="1"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 </m:t>
                          </m:r>
                          <m:sSub>
                            <m:sSubPr>
                              <m:ctrlP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533" y="3798570"/>
                <a:ext cx="4178935" cy="928370"/>
              </a:xfrm>
              <a:prstGeom prst="rect">
                <a:avLst/>
              </a:prstGeom>
              <a:blipFill rotWithShape="1">
                <a:blip r:embed="rId1"/>
                <a:stretch>
                  <a:fillRect l="-8" r="-5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1"/>
          <p:cNvSpPr txBox="1"/>
          <p:nvPr/>
        </p:nvSpPr>
        <p:spPr>
          <a:xfrm>
            <a:off x="1045210" y="3798570"/>
            <a:ext cx="1708785" cy="10147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Aggregate population movement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39565" y="2820670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Push factors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914640" y="2667635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Pull Factors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683885" y="5761355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Traversal difficulty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>
            <a:stCxn id="2" idx="3"/>
          </p:cNvCxnSpPr>
          <p:nvPr/>
        </p:nvCxnSpPr>
        <p:spPr>
          <a:xfrm>
            <a:off x="2753995" y="4305935"/>
            <a:ext cx="92646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</p:cNvCxnSpPr>
          <p:nvPr/>
        </p:nvCxnSpPr>
        <p:spPr>
          <a:xfrm flipV="1">
            <a:off x="6878320" y="4821555"/>
            <a:ext cx="288290" cy="9480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</p:cNvCxnSpPr>
          <p:nvPr/>
        </p:nvCxnSpPr>
        <p:spPr>
          <a:xfrm flipH="1">
            <a:off x="8072755" y="3074670"/>
            <a:ext cx="1036320" cy="7321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</p:cNvCxnSpPr>
          <p:nvPr/>
        </p:nvCxnSpPr>
        <p:spPr>
          <a:xfrm>
            <a:off x="5334000" y="3227705"/>
            <a:ext cx="1194435" cy="579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753745" y="1221740"/>
            <a:ext cx="103549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“The ease with which individuals can access opportunities subject to the transportation system in the relevant area”</a:t>
            </a:r>
            <a:endParaRPr lang="en-US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Overview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65138" y="1524635"/>
            <a:ext cx="112617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Voltage separation is determined by land-use ...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people?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jobs?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stores?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also by individual preference ...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type of people live in a given area?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jobs do these people do?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stores do they frequent?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also by temporal availability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When are opportunities open?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When do people desire opportunities?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973773" y="5278755"/>
                <a:ext cx="4178935" cy="9283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𝐼</m:t>
                      </m:r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∆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 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 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3" y="5278755"/>
                <a:ext cx="4178935" cy="928370"/>
              </a:xfrm>
              <a:prstGeom prst="rect">
                <a:avLst/>
              </a:prstGeom>
              <a:blipFill rotWithShape="1">
                <a:blip r:embed="rId1"/>
                <a:stretch>
                  <a:fillRect l="-8" r="-5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370" y="1680845"/>
            <a:ext cx="4399915" cy="41789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Overview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65138" y="1524635"/>
            <a:ext cx="112617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is determined by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systems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...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modes are available?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Where do they go?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How costly are they?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also by individual preference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Which people prefer which modes?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Why do they prefer those modes?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How much cost will they tolerate?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 also by temporal availability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When are modes available for O/D pairs?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does service change with time?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951548" y="5224145"/>
                <a:ext cx="4178935" cy="9283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𝐼</m:t>
                      </m:r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∆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 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 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48" y="5224145"/>
                <a:ext cx="4178935" cy="928370"/>
              </a:xfrm>
              <a:prstGeom prst="rect">
                <a:avLst/>
              </a:prstGeom>
              <a:blipFill rotWithShape="1">
                <a:blip r:embed="rId1"/>
                <a:stretch>
                  <a:fillRect l="-8" r="-5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756910" y="2374900"/>
            <a:ext cx="6223635" cy="27470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Overview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6237605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well designed region has coordination between land-use, transportation system, and individual preferences to allow for smooth flow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poorly designed region will have congested flow with economic, social, and health consequences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metrics should, roughly speaking, be flow oriented and encompass: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Land-use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Temporality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preference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1577658" y="5305425"/>
                <a:ext cx="4178935" cy="9283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𝐼</m:t>
                      </m:r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∆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 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 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658" y="5305425"/>
                <a:ext cx="4178935" cy="928370"/>
              </a:xfrm>
              <a:prstGeom prst="rect">
                <a:avLst/>
              </a:prstGeom>
              <a:blipFill rotWithShape="1">
                <a:blip r:embed="rId1"/>
                <a:stretch>
                  <a:fillRect l="-8" r="-5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615" y="1905000"/>
            <a:ext cx="4572000" cy="3048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Methodology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1035177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main subject of debate is how to select opportunities. There are several approaches: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Nearest Proximity: For a given origin and a given set of opportunity categories, pick the closest applicable location in each category. 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Isocost: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a given origin and a given set of opportunity categorie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s, dr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aw an isocost polygon centered on the origin on the map and select all applicable opportunities within the polygon.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Gravity/Entropy: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a given origin and a given set of opportunity categories,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select all possible applicable locations and performs weighted sum based on proximity and centrality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Discreet Choice: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a given origin and a given set of opportunity categories,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data to model how people actually behave.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resistance component is universal - shortest paths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Methodology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103517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Resistance methodology is quite standard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Resistance is a function of the transportation system so thus mode-specific and mixed-mode shortest paths are used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Shortest paths can be computed for any network using well established methods (Dijkstra, Bellman-Ford, etc.)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Road-Trip</a:t>
            </a:r>
            <a:r>
              <a:rPr lang="en-US" altLang="en-US" sz="2000"/>
              <a:t>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Background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1035177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Modern BEVs have the range to be interchangeable with ICEVs for routine use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 reliable long-dwell charging they can even offer convenience and cost benefits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However, for long road-trips, modern BEVs still lag behind. This is because BEVs have: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Lower maximum ranges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Lower range-addition rates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Less mature supply infrastructure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longer the trip the more disadvantaged the BEV is. This hinders goals like: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Single ICEV dependence -&gt; single BEV dependence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Mixed household fleets -&gt; BEV only household fleets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Adoption of BEVs by lower income individuals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8199</Words>
  <Application>WPS Presentation</Application>
  <PresentationFormat>Widescreen</PresentationFormat>
  <Paragraphs>344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47</vt:i4>
      </vt:variant>
      <vt:variant>
        <vt:lpstr>幻灯片标题</vt:lpstr>
      </vt:variant>
      <vt:variant>
        <vt:i4>23</vt:i4>
      </vt:variant>
    </vt:vector>
  </HeadingPairs>
  <TitlesOfParts>
    <vt:vector size="83" baseType="lpstr">
      <vt:lpstr>Arial</vt:lpstr>
      <vt:lpstr>SimSun</vt:lpstr>
      <vt:lpstr>Wingdings</vt:lpstr>
      <vt:lpstr>Century Gothic</vt:lpstr>
      <vt:lpstr>Gubbi</vt:lpstr>
      <vt:lpstr>Times New Roman</vt:lpstr>
      <vt:lpstr>Avenir Next LT Pro</vt:lpstr>
      <vt:lpstr>微软雅黑</vt:lpstr>
      <vt:lpstr>Arial Unicode MS</vt:lpstr>
      <vt:lpstr>Calibri</vt:lpstr>
      <vt:lpstr>DejaVu Math TeX Gyre</vt:lpstr>
      <vt:lpstr>MS Mincho</vt:lpstr>
      <vt:lpstr>Liberation Mono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9_Custom Design</vt:lpstr>
      <vt:lpstr>10_Custom Design</vt:lpstr>
      <vt:lpstr>11_Custom Design</vt:lpstr>
      <vt:lpstr>12_Custom Design</vt:lpstr>
      <vt:lpstr>13_Custom Design</vt:lpstr>
      <vt:lpstr>14_Custom Design</vt:lpstr>
      <vt:lpstr>15_Custom Design</vt:lpstr>
      <vt:lpstr>16_Custom Design</vt:lpstr>
      <vt:lpstr>17_Custom Design</vt:lpstr>
      <vt:lpstr>18_Custom Design</vt:lpstr>
      <vt:lpstr>19_Custom Design</vt:lpstr>
      <vt:lpstr>20_Custom Design</vt:lpstr>
      <vt:lpstr>21_Custom Design</vt:lpstr>
      <vt:lpstr>22_Custom Design</vt:lpstr>
      <vt:lpstr>23_Custom Design</vt:lpstr>
      <vt:lpstr>24_Custom Design</vt:lpstr>
      <vt:lpstr>25_Custom Design</vt:lpstr>
      <vt:lpstr>26_Custom Design</vt:lpstr>
      <vt:lpstr>27_Custom Design</vt:lpstr>
      <vt:lpstr>28_Custom Design</vt:lpstr>
      <vt:lpstr>29_Custom Design</vt:lpstr>
      <vt:lpstr>30_Custom Design</vt:lpstr>
      <vt:lpstr>31_Custom Design</vt:lpstr>
      <vt:lpstr>32_Custom Design</vt:lpstr>
      <vt:lpstr>33_Custom Design</vt:lpstr>
      <vt:lpstr>34_Custom Design</vt:lpstr>
      <vt:lpstr>35_Custom Design</vt:lpstr>
      <vt:lpstr>36_Custom Design</vt:lpstr>
      <vt:lpstr>37_Custom Design</vt:lpstr>
      <vt:lpstr>38_Custom Design</vt:lpstr>
      <vt:lpstr>39_Custom Design</vt:lpstr>
      <vt:lpstr>40_Custom Design</vt:lpstr>
      <vt:lpstr>41_Custom Design</vt:lpstr>
      <vt:lpstr>42_Custom Design</vt:lpstr>
      <vt:lpstr>43_Custom Design</vt:lpstr>
      <vt:lpstr>44_Custom Design</vt:lpstr>
      <vt:lpstr>45_Custom Design</vt:lpstr>
      <vt:lpstr>46_Custom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[Presentation Title]</dc:title>
  <dc:creator>Michael Dominick Fortunato</dc:creator>
  <cp:lastModifiedBy>aaron</cp:lastModifiedBy>
  <cp:revision>3983</cp:revision>
  <dcterms:created xsi:type="dcterms:W3CDTF">2024-04-12T17:29:49Z</dcterms:created>
  <dcterms:modified xsi:type="dcterms:W3CDTF">2024-04-12T17:29:49Z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0x010100CF97EC83F5BD79439F154A4381C5A19F</vt:lpwstr>
  </property>
  <property fmtid="{D5CDD505-2E9C-101B-9397-08002B2CF9AE}" pid="3" name="KSOProductBuildVer">
    <vt:lpwstr>1033-11.1.0.9505</vt:lpwstr>
  </property>
</Properties>
</file>